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75164-581E-47F7-AC25-3869F8128A6E}" type="doc">
      <dgm:prSet loTypeId="urn:microsoft.com/office/officeart/2008/layout/HexagonCluster" loCatId="relationship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DF682AEA-435F-4096-AA6B-862FF6A705EB}">
      <dgm:prSet phldrT="[Text]"/>
      <dgm:spPr/>
      <dgm:t>
        <a:bodyPr/>
        <a:lstStyle/>
        <a:p>
          <a:r>
            <a:rPr lang="en-US" dirty="0" smtClean="0"/>
            <a:t>Over 1000 SMEs</a:t>
          </a:r>
          <a:endParaRPr lang="en-US" dirty="0"/>
        </a:p>
      </dgm:t>
    </dgm:pt>
    <dgm:pt modelId="{5EED1AC6-8D02-409D-95FC-7191DF7EA569}" type="parTrans" cxnId="{24B7065E-4C0B-49F5-B339-50666A22A205}">
      <dgm:prSet/>
      <dgm:spPr/>
      <dgm:t>
        <a:bodyPr/>
        <a:lstStyle/>
        <a:p>
          <a:endParaRPr lang="en-US"/>
        </a:p>
      </dgm:t>
    </dgm:pt>
    <dgm:pt modelId="{EB217E96-3D62-463D-B7D9-A84CBFC64C48}" type="sibTrans" cxnId="{24B7065E-4C0B-49F5-B339-50666A22A205}">
      <dgm:prSet/>
      <dgm:spPr>
        <a:blipFill>
          <a:blip xmlns:r="http://schemas.openxmlformats.org/officeDocument/2006/relationships" r:embed="rId1" cstate="print"/>
          <a:srcRect/>
          <a:stretch>
            <a:fillRect l="-38000" r="-38000"/>
          </a:stretch>
        </a:blipFill>
      </dgm:spPr>
      <dgm:t>
        <a:bodyPr/>
        <a:lstStyle/>
        <a:p>
          <a:endParaRPr lang="en-US"/>
        </a:p>
      </dgm:t>
    </dgm:pt>
    <dgm:pt modelId="{CAAF7465-E06E-45B3-B3F0-5C986C40EC51}">
      <dgm:prSet phldrT="[Text]"/>
      <dgm:spPr/>
      <dgm:t>
        <a:bodyPr/>
        <a:lstStyle/>
        <a:p>
          <a:r>
            <a:rPr lang="en-US" dirty="0" smtClean="0"/>
            <a:t>More than 6000 Users</a:t>
          </a:r>
          <a:endParaRPr lang="en-US" dirty="0"/>
        </a:p>
      </dgm:t>
    </dgm:pt>
    <dgm:pt modelId="{FB668B00-E748-4660-B887-B0A045E02F52}" type="parTrans" cxnId="{B4E2F3BE-CC17-4B19-A081-8FEE452CF339}">
      <dgm:prSet/>
      <dgm:spPr/>
      <dgm:t>
        <a:bodyPr/>
        <a:lstStyle/>
        <a:p>
          <a:endParaRPr lang="en-US"/>
        </a:p>
      </dgm:t>
    </dgm:pt>
    <dgm:pt modelId="{5CD5FC49-0FAC-43A0-BC3C-F541A8228FCE}" type="sibTrans" cxnId="{B4E2F3BE-CC17-4B19-A081-8FEE452CF339}">
      <dgm:prSet/>
      <dgm:spPr>
        <a:blipFill>
          <a:blip xmlns:r="http://schemas.openxmlformats.org/officeDocument/2006/relationships" r:embed="rId2" cstate="print"/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BFF215C3-82DB-4C46-BDB9-60DFC37CF9E2}" type="pres">
      <dgm:prSet presAssocID="{B8C75164-581E-47F7-AC25-3869F8128A6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04BA0632-3F95-43D8-8D65-4FCA25F09B8D}" type="pres">
      <dgm:prSet presAssocID="{DF682AEA-435F-4096-AA6B-862FF6A705EB}" presName="text1" presStyleCnt="0"/>
      <dgm:spPr/>
      <dgm:t>
        <a:bodyPr/>
        <a:lstStyle/>
        <a:p>
          <a:endParaRPr lang="en-US"/>
        </a:p>
      </dgm:t>
    </dgm:pt>
    <dgm:pt modelId="{15F4B7C9-4FD3-4372-981F-1B5A3BD818F2}" type="pres">
      <dgm:prSet presAssocID="{DF682AEA-435F-4096-AA6B-862FF6A705EB}" presName="textRepeatNode" presStyleLbl="alignNode1" presStyleIdx="0" presStyleCnt="2" custScaleX="57356" custScaleY="59563" custLinFactNeighborX="80510" custLinFactNeighborY="-694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2167FC-BF40-45B1-942C-A979FE55BA7B}" type="pres">
      <dgm:prSet presAssocID="{DF682AEA-435F-4096-AA6B-862FF6A705EB}" presName="textaccent1" presStyleCnt="0"/>
      <dgm:spPr/>
      <dgm:t>
        <a:bodyPr/>
        <a:lstStyle/>
        <a:p>
          <a:endParaRPr lang="en-US"/>
        </a:p>
      </dgm:t>
    </dgm:pt>
    <dgm:pt modelId="{784AFA88-3D05-4651-9802-F68C539CE9D3}" type="pres">
      <dgm:prSet presAssocID="{DF682AEA-435F-4096-AA6B-862FF6A705EB}" presName="accentRepeatNode" presStyleLbl="solidAlignAcc1" presStyleIdx="0" presStyleCnt="4"/>
      <dgm:spPr/>
      <dgm:t>
        <a:bodyPr/>
        <a:lstStyle/>
        <a:p>
          <a:endParaRPr lang="en-US"/>
        </a:p>
      </dgm:t>
    </dgm:pt>
    <dgm:pt modelId="{D7A90597-1C21-4871-9339-B697B50B912A}" type="pres">
      <dgm:prSet presAssocID="{EB217E96-3D62-463D-B7D9-A84CBFC64C48}" presName="image1" presStyleCnt="0"/>
      <dgm:spPr/>
      <dgm:t>
        <a:bodyPr/>
        <a:lstStyle/>
        <a:p>
          <a:endParaRPr lang="en-US"/>
        </a:p>
      </dgm:t>
    </dgm:pt>
    <dgm:pt modelId="{181831DE-C3E3-42AA-A033-6B031C170143}" type="pres">
      <dgm:prSet presAssocID="{EB217E96-3D62-463D-B7D9-A84CBFC64C48}" presName="imageRepeatNode" presStyleLbl="alignAcc1" presStyleIdx="0" presStyleCnt="2" custLinFactNeighborX="23328" custLinFactNeighborY="36740"/>
      <dgm:spPr/>
      <dgm:t>
        <a:bodyPr/>
        <a:lstStyle/>
        <a:p>
          <a:endParaRPr lang="en-US"/>
        </a:p>
      </dgm:t>
    </dgm:pt>
    <dgm:pt modelId="{7F823B03-F8EF-408D-8800-CF2BEDA24137}" type="pres">
      <dgm:prSet presAssocID="{EB217E96-3D62-463D-B7D9-A84CBFC64C48}" presName="imageaccent1" presStyleCnt="0"/>
      <dgm:spPr/>
      <dgm:t>
        <a:bodyPr/>
        <a:lstStyle/>
        <a:p>
          <a:endParaRPr lang="en-US"/>
        </a:p>
      </dgm:t>
    </dgm:pt>
    <dgm:pt modelId="{48796242-45E7-4B0C-A2DF-4131F350BCAF}" type="pres">
      <dgm:prSet presAssocID="{EB217E96-3D62-463D-B7D9-A84CBFC64C48}" presName="accentRepeatNode" presStyleLbl="solidAlignAcc1" presStyleIdx="1" presStyleCnt="4" custLinFactX="-200000" custLinFactY="-265965" custLinFactNeighborX="-226199" custLinFactNeighborY="-300000"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E2A92F63-1B15-492E-9B4B-567684C40F6A}" type="pres">
      <dgm:prSet presAssocID="{CAAF7465-E06E-45B3-B3F0-5C986C40EC51}" presName="text2" presStyleCnt="0"/>
      <dgm:spPr/>
    </dgm:pt>
    <dgm:pt modelId="{A059F465-C24F-4608-9B65-B5450C8D5F85}" type="pres">
      <dgm:prSet presAssocID="{CAAF7465-E06E-45B3-B3F0-5C986C40EC51}" presName="textRepeatNode" presStyleLbl="alignNode1" presStyleIdx="1" presStyleCnt="2" custScaleX="57356" custScaleY="59563" custLinFactNeighborX="37880" custLinFactNeighborY="60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C0314-267B-4A2E-A129-81A3B09CA46A}" type="pres">
      <dgm:prSet presAssocID="{CAAF7465-E06E-45B3-B3F0-5C986C40EC51}" presName="textaccent2" presStyleCnt="0"/>
      <dgm:spPr/>
    </dgm:pt>
    <dgm:pt modelId="{78F3DB40-B45E-4AE6-98D5-49DC960C3219}" type="pres">
      <dgm:prSet presAssocID="{CAAF7465-E06E-45B3-B3F0-5C986C40EC51}" presName="accentRepeatNode" presStyleLbl="solidAlignAcc1" presStyleIdx="2" presStyleCnt="4" custLinFactX="114382" custLinFactY="-248284" custLinFactNeighborX="200000" custLinFactNeighborY="-300000"/>
      <dgm:spPr/>
      <dgm:t>
        <a:bodyPr/>
        <a:lstStyle/>
        <a:p>
          <a:endParaRPr lang="en-US"/>
        </a:p>
      </dgm:t>
    </dgm:pt>
    <dgm:pt modelId="{73C47622-9647-4826-A56D-15128D80AE47}" type="pres">
      <dgm:prSet presAssocID="{5CD5FC49-0FAC-43A0-BC3C-F541A8228FCE}" presName="image2" presStyleCnt="0"/>
      <dgm:spPr/>
    </dgm:pt>
    <dgm:pt modelId="{6A9A4CCE-218D-48C2-9744-25E164016098}" type="pres">
      <dgm:prSet presAssocID="{5CD5FC49-0FAC-43A0-BC3C-F541A8228FCE}" presName="imageRepeatNode" presStyleLbl="alignAcc1" presStyleIdx="1" presStyleCnt="2" custScaleX="66383" custScaleY="75181" custLinFactX="-24840" custLinFactNeighborX="-100000" custLinFactNeighborY="9741"/>
      <dgm:spPr/>
      <dgm:t>
        <a:bodyPr/>
        <a:lstStyle/>
        <a:p>
          <a:endParaRPr lang="en-US"/>
        </a:p>
      </dgm:t>
    </dgm:pt>
    <dgm:pt modelId="{6686AF93-4C9B-4757-9750-A93A660C389F}" type="pres">
      <dgm:prSet presAssocID="{5CD5FC49-0FAC-43A0-BC3C-F541A8228FCE}" presName="imageaccent2" presStyleCnt="0"/>
      <dgm:spPr/>
    </dgm:pt>
    <dgm:pt modelId="{5BAEB206-7A13-4EC2-8111-FAF493028675}" type="pres">
      <dgm:prSet presAssocID="{5CD5FC49-0FAC-43A0-BC3C-F541A8228FCE}" presName="accentRepeatNode" presStyleLbl="solidAlignAcc1" presStyleIdx="3" presStyleCnt="4" custLinFactX="135953" custLinFactY="-270029" custLinFactNeighborX="200000" custLinFactNeighborY="-300000"/>
      <dgm:spPr/>
      <dgm:t>
        <a:bodyPr/>
        <a:lstStyle/>
        <a:p>
          <a:endParaRPr lang="en-US"/>
        </a:p>
      </dgm:t>
    </dgm:pt>
  </dgm:ptLst>
  <dgm:cxnLst>
    <dgm:cxn modelId="{124A678C-55E8-4B7E-9F6F-55288DD8F432}" type="presOf" srcId="{DF682AEA-435F-4096-AA6B-862FF6A705EB}" destId="{15F4B7C9-4FD3-4372-981F-1B5A3BD818F2}" srcOrd="0" destOrd="0" presId="urn:microsoft.com/office/officeart/2008/layout/HexagonCluster"/>
    <dgm:cxn modelId="{24B7065E-4C0B-49F5-B339-50666A22A205}" srcId="{B8C75164-581E-47F7-AC25-3869F8128A6E}" destId="{DF682AEA-435F-4096-AA6B-862FF6A705EB}" srcOrd="0" destOrd="0" parTransId="{5EED1AC6-8D02-409D-95FC-7191DF7EA569}" sibTransId="{EB217E96-3D62-463D-B7D9-A84CBFC64C48}"/>
    <dgm:cxn modelId="{52FFA446-4B1F-48E0-838F-4E3F0BE58BC5}" type="presOf" srcId="{CAAF7465-E06E-45B3-B3F0-5C986C40EC51}" destId="{A059F465-C24F-4608-9B65-B5450C8D5F85}" srcOrd="0" destOrd="0" presId="urn:microsoft.com/office/officeart/2008/layout/HexagonCluster"/>
    <dgm:cxn modelId="{B4E2F3BE-CC17-4B19-A081-8FEE452CF339}" srcId="{B8C75164-581E-47F7-AC25-3869F8128A6E}" destId="{CAAF7465-E06E-45B3-B3F0-5C986C40EC51}" srcOrd="1" destOrd="0" parTransId="{FB668B00-E748-4660-B887-B0A045E02F52}" sibTransId="{5CD5FC49-0FAC-43A0-BC3C-F541A8228FCE}"/>
    <dgm:cxn modelId="{3CEB8F1B-C7E7-41D2-BA28-93D747D8A3CC}" type="presOf" srcId="{B8C75164-581E-47F7-AC25-3869F8128A6E}" destId="{BFF215C3-82DB-4C46-BDB9-60DFC37CF9E2}" srcOrd="0" destOrd="0" presId="urn:microsoft.com/office/officeart/2008/layout/HexagonCluster"/>
    <dgm:cxn modelId="{E21C11FE-59A6-49AE-A270-981D1E07514A}" type="presOf" srcId="{5CD5FC49-0FAC-43A0-BC3C-F541A8228FCE}" destId="{6A9A4CCE-218D-48C2-9744-25E164016098}" srcOrd="0" destOrd="0" presId="urn:microsoft.com/office/officeart/2008/layout/HexagonCluster"/>
    <dgm:cxn modelId="{04C61D69-6F69-4088-8D69-85571F60CC2B}" type="presOf" srcId="{EB217E96-3D62-463D-B7D9-A84CBFC64C48}" destId="{181831DE-C3E3-42AA-A033-6B031C170143}" srcOrd="0" destOrd="0" presId="urn:microsoft.com/office/officeart/2008/layout/HexagonCluster"/>
    <dgm:cxn modelId="{B9A33139-2400-4D18-8236-390D03418A35}" type="presParOf" srcId="{BFF215C3-82DB-4C46-BDB9-60DFC37CF9E2}" destId="{04BA0632-3F95-43D8-8D65-4FCA25F09B8D}" srcOrd="0" destOrd="0" presId="urn:microsoft.com/office/officeart/2008/layout/HexagonCluster"/>
    <dgm:cxn modelId="{0A89A018-D77B-4EF3-9D64-D66C544C3340}" type="presParOf" srcId="{04BA0632-3F95-43D8-8D65-4FCA25F09B8D}" destId="{15F4B7C9-4FD3-4372-981F-1B5A3BD818F2}" srcOrd="0" destOrd="0" presId="urn:microsoft.com/office/officeart/2008/layout/HexagonCluster"/>
    <dgm:cxn modelId="{81A348B5-76F4-41FD-BD31-F6F6057B395C}" type="presParOf" srcId="{BFF215C3-82DB-4C46-BDB9-60DFC37CF9E2}" destId="{C72167FC-BF40-45B1-942C-A979FE55BA7B}" srcOrd="1" destOrd="0" presId="urn:microsoft.com/office/officeart/2008/layout/HexagonCluster"/>
    <dgm:cxn modelId="{85CDBEAA-FFBA-410F-A12C-30852C2E11D2}" type="presParOf" srcId="{C72167FC-BF40-45B1-942C-A979FE55BA7B}" destId="{784AFA88-3D05-4651-9802-F68C539CE9D3}" srcOrd="0" destOrd="0" presId="urn:microsoft.com/office/officeart/2008/layout/HexagonCluster"/>
    <dgm:cxn modelId="{2A83BA9A-4515-44D3-8835-FB9769F9EC88}" type="presParOf" srcId="{BFF215C3-82DB-4C46-BDB9-60DFC37CF9E2}" destId="{D7A90597-1C21-4871-9339-B697B50B912A}" srcOrd="2" destOrd="0" presId="urn:microsoft.com/office/officeart/2008/layout/HexagonCluster"/>
    <dgm:cxn modelId="{0F83E8A1-714D-4005-8EFB-B78B61FCFACE}" type="presParOf" srcId="{D7A90597-1C21-4871-9339-B697B50B912A}" destId="{181831DE-C3E3-42AA-A033-6B031C170143}" srcOrd="0" destOrd="0" presId="urn:microsoft.com/office/officeart/2008/layout/HexagonCluster"/>
    <dgm:cxn modelId="{4AE59923-8073-4BDA-A4AC-42F30F55AB5B}" type="presParOf" srcId="{BFF215C3-82DB-4C46-BDB9-60DFC37CF9E2}" destId="{7F823B03-F8EF-408D-8800-CF2BEDA24137}" srcOrd="3" destOrd="0" presId="urn:microsoft.com/office/officeart/2008/layout/HexagonCluster"/>
    <dgm:cxn modelId="{A69C520C-FC49-4476-A6BA-434C0DB0936D}" type="presParOf" srcId="{7F823B03-F8EF-408D-8800-CF2BEDA24137}" destId="{48796242-45E7-4B0C-A2DF-4131F350BCAF}" srcOrd="0" destOrd="0" presId="urn:microsoft.com/office/officeart/2008/layout/HexagonCluster"/>
    <dgm:cxn modelId="{7E9CFBDD-D68E-4424-B6BC-62AD49573D15}" type="presParOf" srcId="{BFF215C3-82DB-4C46-BDB9-60DFC37CF9E2}" destId="{E2A92F63-1B15-492E-9B4B-567684C40F6A}" srcOrd="4" destOrd="0" presId="urn:microsoft.com/office/officeart/2008/layout/HexagonCluster"/>
    <dgm:cxn modelId="{6CDB8C5A-E70E-4EA3-AC84-A59B854A7379}" type="presParOf" srcId="{E2A92F63-1B15-492E-9B4B-567684C40F6A}" destId="{A059F465-C24F-4608-9B65-B5450C8D5F85}" srcOrd="0" destOrd="0" presId="urn:microsoft.com/office/officeart/2008/layout/HexagonCluster"/>
    <dgm:cxn modelId="{E217F01E-B55C-487C-9C7C-D94517E46348}" type="presParOf" srcId="{BFF215C3-82DB-4C46-BDB9-60DFC37CF9E2}" destId="{25DC0314-267B-4A2E-A129-81A3B09CA46A}" srcOrd="5" destOrd="0" presId="urn:microsoft.com/office/officeart/2008/layout/HexagonCluster"/>
    <dgm:cxn modelId="{0D73E8EE-EA36-497F-80CC-B2935A94EA01}" type="presParOf" srcId="{25DC0314-267B-4A2E-A129-81A3B09CA46A}" destId="{78F3DB40-B45E-4AE6-98D5-49DC960C3219}" srcOrd="0" destOrd="0" presId="urn:microsoft.com/office/officeart/2008/layout/HexagonCluster"/>
    <dgm:cxn modelId="{9F9F9371-67A1-497F-B4FC-F58FB8E9D17E}" type="presParOf" srcId="{BFF215C3-82DB-4C46-BDB9-60DFC37CF9E2}" destId="{73C47622-9647-4826-A56D-15128D80AE47}" srcOrd="6" destOrd="0" presId="urn:microsoft.com/office/officeart/2008/layout/HexagonCluster"/>
    <dgm:cxn modelId="{21A90CF9-E1D8-48AA-ADDD-9AE76770836C}" type="presParOf" srcId="{73C47622-9647-4826-A56D-15128D80AE47}" destId="{6A9A4CCE-218D-48C2-9744-25E164016098}" srcOrd="0" destOrd="0" presId="urn:microsoft.com/office/officeart/2008/layout/HexagonCluster"/>
    <dgm:cxn modelId="{907E9D68-96C3-4235-9DB3-A365FFD773C0}" type="presParOf" srcId="{BFF215C3-82DB-4C46-BDB9-60DFC37CF9E2}" destId="{6686AF93-4C9B-4757-9750-A93A660C389F}" srcOrd="7" destOrd="0" presId="urn:microsoft.com/office/officeart/2008/layout/HexagonCluster"/>
    <dgm:cxn modelId="{8D9C974D-3368-4480-80B1-3602413D4007}" type="presParOf" srcId="{6686AF93-4C9B-4757-9750-A93A660C389F}" destId="{5BAEB206-7A13-4EC2-8111-FAF493028675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10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1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882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4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6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1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2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5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9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76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F1699-6106-4036-9B25-6D6491B7E1A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498CB-ECF3-46F1-ADA4-EE564F0FA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1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microsoft.com/office/2007/relationships/diagramDrawing" Target="../diagrams/drawing1.xml"/><Relationship Id="rId4" Type="http://schemas.openxmlformats.org/officeDocument/2006/relationships/image" Target="../media/image6.jpeg"/><Relationship Id="rId9" Type="http://schemas.openxmlformats.org/officeDocument/2006/relationships/diagramColors" Target="../diagrams/colors1.xml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(Accounting &amp; CRM Workshop)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478775"/>
              </p:ext>
            </p:extLst>
          </p:nvPr>
        </p:nvGraphicFramePr>
        <p:xfrm>
          <a:off x="735169" y="1349107"/>
          <a:ext cx="10515604" cy="596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2"/>
                <a:gridCol w="5257802"/>
              </a:tblGrid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Time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Description</a:t>
                      </a:r>
                      <a:endParaRPr lang="en-US" b="1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8.30 am – 9.00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Registration</a:t>
                      </a:r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9.05 am – 9.30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Introduction</a:t>
                      </a:r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9.30</a:t>
                      </a:r>
                      <a:r>
                        <a:rPr lang="en-US" baseline="0" dirty="0" smtClean="0"/>
                        <a:t> am</a:t>
                      </a:r>
                      <a:r>
                        <a:rPr lang="en-US" dirty="0" smtClean="0"/>
                        <a:t> – 11.00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Accounting</a:t>
                      </a:r>
                      <a:r>
                        <a:rPr lang="en-US" baseline="0" dirty="0" smtClean="0"/>
                        <a:t> Workshop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11.00 am – 11.15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Myduniahosting.com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11.15 am – 11.30 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Break/photography session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11.30 </a:t>
                      </a:r>
                      <a:r>
                        <a:rPr lang="en-US" dirty="0" smtClean="0"/>
                        <a:t>am – 12.30</a:t>
                      </a:r>
                      <a:r>
                        <a:rPr lang="en-US" baseline="0" dirty="0" smtClean="0"/>
                        <a:t>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CRM Workshop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12.30 pm – 12.40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Q&amp;A</a:t>
                      </a:r>
                      <a:endParaRPr lang="en-US" dirty="0"/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12.40 pm – 12.50 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Sales presentation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submission of sign up form</a:t>
                      </a:r>
                    </a:p>
                  </a:txBody>
                  <a:tcPr/>
                </a:tc>
              </a:tr>
              <a:tr h="5913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12.50 pm – 1.00 pm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56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 userDrawn="1"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675" y="1965325"/>
            <a:ext cx="1056703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1729105" y="260985"/>
            <a:ext cx="9794240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Arial" panose="020B0604020202020204" pitchFamily="34" charset="0"/>
              </a:rPr>
              <a:t>Authentic Venture Sdn </a:t>
            </a:r>
            <a:r>
              <a:rPr lang="en-US" sz="4000" dirty="0" smtClean="0">
                <a:latin typeface="Arial" panose="020B0604020202020204" pitchFamily="34" charset="0"/>
              </a:rPr>
              <a:t>Bhd</a:t>
            </a:r>
            <a:endParaRPr lang="en-US" sz="400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1729105" y="1213485"/>
            <a:ext cx="8884920" cy="1508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3" y="18335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http://system.officecentral.com.my/images/officecentral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" y="4395470"/>
            <a:ext cx="5223510" cy="86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179680" y="5264618"/>
            <a:ext cx="8561620" cy="101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3200" b="1" i="1" cap="all" dirty="0" smtClean="0">
                <a:effectLst/>
              </a:rPr>
              <a:t>T</a:t>
            </a:r>
            <a:r>
              <a:rPr lang="en-US" sz="2800" b="1" i="1" cap="all" dirty="0" smtClean="0">
                <a:effectLst/>
              </a:rPr>
              <a:t>HE LEADING CLOUD-BASED INTEGRATED ENTERPRISE MANAGEMENT SYSTEM SPECIALLY DESIGNED FOR SMES.</a:t>
            </a:r>
            <a:endParaRPr lang="en-US" sz="2800" b="1" i="1" cap="all" dirty="0"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45415" y="1403818"/>
            <a:ext cx="8561620" cy="1798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en-MY" altLang="en-US" sz="2800" b="1" i="1" cap="all" dirty="0" smtClean="0">
                <a:effectLst/>
                <a:latin typeface="+mj-ea"/>
                <a:ea typeface="+mj-ea"/>
              </a:rPr>
              <a:t>vision is to provide sme's with a </a:t>
            </a:r>
            <a:r>
              <a:rPr lang="en-US" sz="2800" b="1" i="1" cap="all" dirty="0" smtClean="0">
                <a:effectLst/>
                <a:latin typeface="+mj-ea"/>
                <a:ea typeface="+mj-ea"/>
              </a:rPr>
              <a:t>CLOUD </a:t>
            </a:r>
            <a:r>
              <a:rPr lang="en-MY" altLang="en-US" sz="2800" b="1" i="1" cap="all" dirty="0" smtClean="0">
                <a:effectLst/>
                <a:latin typeface="+mj-ea"/>
                <a:ea typeface="+mj-ea"/>
              </a:rPr>
              <a:t>and mobile technology system that can be ACCESS FROM ANYWHERE VIA MULTI DEVICES AND MULTI USERS ENVIRONMENT.</a:t>
            </a:r>
            <a:endParaRPr lang="en-US" sz="2800" b="1" i="1" cap="all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700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Venture Sdn </a:t>
            </a:r>
            <a:r>
              <a:rPr lang="en-US" b="1" dirty="0" smtClean="0">
                <a:latin typeface="Arial Black" panose="020B0A04020102020204" pitchFamily="34" charset="0"/>
              </a:rPr>
              <a:t>Bhd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578224" y="1562100"/>
            <a:ext cx="4573962" cy="490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/>
          </a:p>
        </p:txBody>
      </p:sp>
      <p:pic>
        <p:nvPicPr>
          <p:cNvPr id="7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http://system.officecentral.com.my/images/officecentral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57" y="1050691"/>
            <a:ext cx="6149008" cy="102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45123" y="2073509"/>
            <a:ext cx="7301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b="1" i="0" cap="all" dirty="0" smtClean="0">
                <a:effectLst/>
                <a:latin typeface="Montserrat"/>
              </a:rPr>
              <a:t>FOUNDER </a:t>
            </a:r>
            <a:endParaRPr lang="en-US" sz="2400" b="1" i="0" cap="all" dirty="0">
              <a:effectLst/>
              <a:latin typeface="Montserra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688" y="2790744"/>
            <a:ext cx="2857500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47696" y="269308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 smtClean="0">
                <a:solidFill>
                  <a:srgbClr val="404040"/>
                </a:solidFill>
                <a:effectLst/>
                <a:latin typeface="Lato"/>
              </a:rPr>
              <a:t>The CEO is </a:t>
            </a:r>
            <a:r>
              <a:rPr lang="en-US" b="0" i="0" dirty="0" err="1" smtClean="0">
                <a:solidFill>
                  <a:srgbClr val="404040"/>
                </a:solidFill>
                <a:effectLst/>
                <a:latin typeface="Lato"/>
              </a:rPr>
              <a:t>Hj.Ir</a:t>
            </a:r>
            <a:r>
              <a:rPr lang="en-US" b="0" i="0" dirty="0" smtClean="0">
                <a:solidFill>
                  <a:srgbClr val="404040"/>
                </a:solidFill>
                <a:effectLst/>
                <a:latin typeface="Lato"/>
              </a:rPr>
              <a:t>. Aziz Ismail, aged 55 years old and with strong experience in enterprise management and industrial automation technology. He is involved in a full range of enterprise management applications and industrial automation technology in his more than 30 years working experience. It include Research and Development of Industrial Automation Products, Enterprise Management Applications , SME solutions, Asset Management solutions and PC management and monitoring applications.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r>
              <a:rPr lang="en-US" b="1" dirty="0" smtClean="0">
                <a:latin typeface="Arial Black" panose="020B0A04020102020204" pitchFamily="34" charset="0"/>
              </a:rPr>
              <a:t>CLIENTS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risd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34437" y="4832592"/>
            <a:ext cx="1555766" cy="14041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Picture 20" descr="felcra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848" y="5127383"/>
            <a:ext cx="1524000" cy="1524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21" descr="Finas anjur lima latihan perfileman di Sarawa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32" y="1776413"/>
            <a:ext cx="1371600" cy="14669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23" name="Diagram 22"/>
          <p:cNvGraphicFramePr/>
          <p:nvPr/>
        </p:nvGraphicFramePr>
        <p:xfrm>
          <a:off x="1734312" y="819150"/>
          <a:ext cx="9055608" cy="5417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4" name="Picture 23" descr="Majlis_Amanah_Rakyat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2771" y="1529988"/>
            <a:ext cx="1278194" cy="1547813"/>
          </a:xfrm>
          <a:prstGeom prst="rect">
            <a:avLst/>
          </a:prstGeom>
        </p:spPr>
      </p:pic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2694" y="4467247"/>
            <a:ext cx="207170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980660" y="1646380"/>
            <a:ext cx="2071702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7" name="Picture 26" descr="logo-felda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23963" y="1550382"/>
            <a:ext cx="1517904" cy="1535846"/>
          </a:xfrm>
          <a:prstGeom prst="rect">
            <a:avLst/>
          </a:prstGeom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3" y="5559667"/>
            <a:ext cx="2643187" cy="742950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182" y="5181047"/>
            <a:ext cx="2643188" cy="1121569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22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/>
          <p:nvPr/>
        </p:nvSpPr>
        <p:spPr>
          <a:xfrm>
            <a:off x="645459" y="583920"/>
            <a:ext cx="85697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endParaRPr lang="en-US" b="1" dirty="0" smtClean="0">
              <a:latin typeface="Arial Black" panose="020B0A04020102020204" pitchFamily="34" charset="0"/>
            </a:endParaRPr>
          </a:p>
          <a:p>
            <a:r>
              <a:rPr lang="en-US" b="1" dirty="0" smtClean="0">
                <a:latin typeface="Arial Black" panose="020B0A04020102020204" pitchFamily="34" charset="0"/>
              </a:rPr>
              <a:t>INTERNATIONAL BRANCH</a:t>
            </a: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content-kul1-1.xx.fbcdn.net/v/t1.0-9/12744020_1087692611251280_8102597792596029293_n.jpg?oh=f390999ea8104e2e8c09d7d5da3a43c2&amp;oe=58A542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51" y="2724710"/>
            <a:ext cx="4347616" cy="26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content-kul1-1.xx.fbcdn.net/v/t1.0-9/12744020_1087692611251280_8102597792596029293_n.jpg?oh=f390999ea8104e2e8c09d7d5da3a43c2&amp;oe=58A542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020" y="2724710"/>
            <a:ext cx="4347616" cy="26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36224" y="4045043"/>
            <a:ext cx="244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292952" y="3976084"/>
            <a:ext cx="2729752" cy="11741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 (COMING SOON)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21070" y="3976084"/>
            <a:ext cx="2729752" cy="11741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INDONESIA </a:t>
            </a:r>
            <a:br>
              <a:rPr lang="en-US" dirty="0" smtClean="0"/>
            </a:br>
            <a:r>
              <a:rPr lang="en-US" dirty="0"/>
              <a:t>PT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Awani</a:t>
            </a:r>
            <a:r>
              <a:rPr lang="en-US" dirty="0"/>
              <a:t> Asia</a:t>
            </a:r>
          </a:p>
        </p:txBody>
      </p:sp>
    </p:spTree>
    <p:extLst>
      <p:ext uri="{BB962C8B-B14F-4D97-AF65-F5344CB8AC3E}">
        <p14:creationId xmlns:p14="http://schemas.microsoft.com/office/powerpoint/2010/main" val="5052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/>
          <p:nvPr/>
        </p:nvSpPr>
        <p:spPr>
          <a:xfrm>
            <a:off x="578224" y="1562100"/>
            <a:ext cx="4573962" cy="490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Authentic </a:t>
            </a:r>
            <a:r>
              <a:rPr lang="en-US" sz="2400" dirty="0"/>
              <a:t>Venture Sdn Bhd is the leader in software development focusing on cloud-based solutions for companies and organizations to grow their </a:t>
            </a:r>
            <a:r>
              <a:rPr lang="en-US" sz="2400" dirty="0" smtClean="0"/>
              <a:t>business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Authentic Venture has won multiple awards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81" y="4539263"/>
            <a:ext cx="998576" cy="90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82" y="1689090"/>
            <a:ext cx="1366195" cy="116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teraju.gov.my/wp-content/uploads/2012/08/Teras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12" y="6043846"/>
            <a:ext cx="2353189" cy="4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878" y="5715001"/>
            <a:ext cx="1868864" cy="101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12" y="5188308"/>
            <a:ext cx="2288532" cy="65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44" y="5569430"/>
            <a:ext cx="1492282" cy="116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9775" y="1669651"/>
            <a:ext cx="2734979" cy="1492279"/>
          </a:xfrm>
          <a:prstGeom prst="rect">
            <a:avLst/>
          </a:prstGeom>
        </p:spPr>
      </p:pic>
      <p:pic>
        <p:nvPicPr>
          <p:cNvPr id="15" name="Picture 2" descr="Image result for microsoft silver partner application developmen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02" y="3309166"/>
            <a:ext cx="2163078" cy="97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microsoft silver partner cloud platfor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602" y="4197564"/>
            <a:ext cx="2231283" cy="100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0181" y="2964776"/>
            <a:ext cx="1109234" cy="1452221"/>
          </a:xfrm>
          <a:prstGeom prst="rect">
            <a:avLst/>
          </a:prstGeom>
        </p:spPr>
      </p:pic>
      <p:sp>
        <p:nvSpPr>
          <p:cNvPr id="18" name="Title 1"/>
          <p:cNvSpPr txBox="1"/>
          <p:nvPr/>
        </p:nvSpPr>
        <p:spPr>
          <a:xfrm>
            <a:off x="712694" y="261191"/>
            <a:ext cx="85024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 Black" panose="020B0A04020102020204" pitchFamily="34" charset="0"/>
              </a:rPr>
              <a:t>Authentic </a:t>
            </a:r>
            <a:r>
              <a:rPr lang="en-US" b="1" dirty="0" smtClean="0">
                <a:latin typeface="Arial Black" panose="020B0A04020102020204" pitchFamily="34" charset="0"/>
              </a:rPr>
              <a:t>Venture Sdn Bhd</a:t>
            </a:r>
          </a:p>
          <a:p>
            <a:r>
              <a:rPr lang="en-US" b="1" dirty="0" smtClean="0">
                <a:latin typeface="Arial Black" panose="020B0A04020102020204" pitchFamily="34" charset="0"/>
              </a:rPr>
              <a:t>AWARDS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19" name="Picture 5" descr="p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168" y="213835"/>
            <a:ext cx="1328528" cy="122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1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252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Lato</vt:lpstr>
      <vt:lpstr>Montserrat</vt:lpstr>
      <vt:lpstr>Office Theme</vt:lpstr>
      <vt:lpstr>Agenda (Accounting &amp; CRM Workshop)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(Accounting Workshop)</dc:title>
  <dc:creator>Siti Aiisyah</dc:creator>
  <cp:lastModifiedBy>Siti Aiisyah</cp:lastModifiedBy>
  <cp:revision>14</cp:revision>
  <dcterms:created xsi:type="dcterms:W3CDTF">2016-10-02T12:13:36Z</dcterms:created>
  <dcterms:modified xsi:type="dcterms:W3CDTF">2017-01-24T00:01:02Z</dcterms:modified>
</cp:coreProperties>
</file>